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Override8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Override6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86" r:id="rId3"/>
    <p:sldId id="284" r:id="rId4"/>
    <p:sldId id="257" r:id="rId5"/>
    <p:sldId id="261" r:id="rId6"/>
    <p:sldId id="258" r:id="rId7"/>
    <p:sldId id="260" r:id="rId8"/>
    <p:sldId id="262" r:id="rId9"/>
    <p:sldId id="263" r:id="rId10"/>
    <p:sldId id="264" r:id="rId11"/>
    <p:sldId id="280" r:id="rId12"/>
    <p:sldId id="273" r:id="rId13"/>
    <p:sldId id="274" r:id="rId14"/>
    <p:sldId id="281" r:id="rId15"/>
    <p:sldId id="267" r:id="rId16"/>
    <p:sldId id="268" r:id="rId17"/>
    <p:sldId id="269" r:id="rId18"/>
    <p:sldId id="270" r:id="rId19"/>
    <p:sldId id="271" r:id="rId20"/>
    <p:sldId id="272" r:id="rId21"/>
    <p:sldId id="275" r:id="rId22"/>
    <p:sldId id="276" r:id="rId23"/>
    <p:sldId id="277" r:id="rId24"/>
    <p:sldId id="278" r:id="rId25"/>
    <p:sldId id="282" r:id="rId26"/>
    <p:sldId id="279" r:id="rId27"/>
    <p:sldId id="283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DA49A-C3EF-4D90-A56A-A6045B60FF7E}" type="datetimeFigureOut">
              <a:rPr lang="ru-RU"/>
              <a:pPr>
                <a:defRPr/>
              </a:pPr>
              <a:t>07.05.2017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04CE4-DF88-4EA2-864F-160B8A2BBA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402FE-A045-44D0-A267-E68C4CEC9335}" type="datetimeFigureOut">
              <a:rPr lang="ru-RU"/>
              <a:pPr>
                <a:defRPr/>
              </a:pPr>
              <a:t>07.05.2017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34886-D691-491B-A931-DDB355BB25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7CB0A-0274-4BDC-9892-7B9FD4E0EDD0}" type="datetimeFigureOut">
              <a:rPr lang="ru-RU"/>
              <a:pPr>
                <a:defRPr/>
              </a:pPr>
              <a:t>07.05.2017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C2A92-492B-4D88-8EB9-6838CA3691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D7924-63BC-44FD-925E-922684AA7A62}" type="datetimeFigureOut">
              <a:rPr lang="ru-RU"/>
              <a:pPr>
                <a:defRPr/>
              </a:pPr>
              <a:t>07.05.2017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EA385-F333-449D-B8A0-2162A45401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D82B5-01AA-421F-9A0B-2CD106E667B2}" type="datetimeFigureOut">
              <a:rPr lang="ru-RU"/>
              <a:pPr>
                <a:defRPr/>
              </a:pPr>
              <a:t>07.05.2017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A175C-A895-40DA-9D60-6A6196284B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FA939-4E48-4A50-B09F-B149E63D0139}" type="datetimeFigureOut">
              <a:rPr lang="ru-RU"/>
              <a:pPr>
                <a:defRPr/>
              </a:pPr>
              <a:t>07.05.2017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42FCB-B4D7-472B-B199-A35FC5FA38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655D6-CB37-4E1D-AA57-03E4AC2A7C0C}" type="datetimeFigureOut">
              <a:rPr lang="ru-RU"/>
              <a:pPr>
                <a:defRPr/>
              </a:pPr>
              <a:t>07.05.2017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C7064-FC30-40A6-A830-4601001C15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900B8-DA3D-4487-AB43-15CC68A4718C}" type="datetimeFigureOut">
              <a:rPr lang="ru-RU"/>
              <a:pPr>
                <a:defRPr/>
              </a:pPr>
              <a:t>07.05.2017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97C8F-375B-47D5-A318-44CCB10C74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67A90-541A-4CA8-B990-53908BE3767D}" type="datetimeFigureOut">
              <a:rPr lang="ru-RU"/>
              <a:pPr>
                <a:defRPr/>
              </a:pPr>
              <a:t>07.05.2017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F46E5-F208-4492-B4D4-43631A919C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5A956-6E00-4CB3-9DC4-E44718C501E7}" type="datetimeFigureOut">
              <a:rPr lang="ru-RU"/>
              <a:pPr>
                <a:defRPr/>
              </a:pPr>
              <a:t>07.05.2017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3A019-5AD9-4DD2-B521-BC5C65D735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D51B4-AD4F-4E80-908C-DF338CF3BC6C}" type="datetimeFigureOut">
              <a:rPr lang="ru-RU"/>
              <a:pPr>
                <a:defRPr/>
              </a:pPr>
              <a:t>07.05.2017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7E785-37B9-4C82-9851-7F3C4EB1AA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FE9F67-3BA9-476A-B66F-04AE681E944E}" type="datetimeFigureOut">
              <a:rPr lang="ru-RU"/>
              <a:pPr>
                <a:defRPr/>
              </a:pPr>
              <a:t>07.05.2017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3E4E15-6B6E-41AB-99F2-DC6E518348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1" r:id="rId4"/>
    <p:sldLayoutId id="2147483917" r:id="rId5"/>
    <p:sldLayoutId id="2147483912" r:id="rId6"/>
    <p:sldLayoutId id="2147483918" r:id="rId7"/>
    <p:sldLayoutId id="2147483919" r:id="rId8"/>
    <p:sldLayoutId id="2147483920" r:id="rId9"/>
    <p:sldLayoutId id="2147483913" r:id="rId10"/>
    <p:sldLayoutId id="21474839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Опыт преподавания информатики в медицинском вузе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Ретроспективный взгляд в перспективу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 dirty="0" smtClean="0">
                <a:solidFill>
                  <a:schemeClr val="bg1"/>
                </a:solidFill>
              </a:rPr>
              <a:t>Выводы по анкетированию</a:t>
            </a:r>
            <a:r>
              <a:rPr lang="en-US" sz="3000" dirty="0" smtClean="0">
                <a:solidFill>
                  <a:schemeClr val="bg1"/>
                </a:solidFill>
              </a:rPr>
              <a:t>  (3/3)</a:t>
            </a:r>
            <a:endParaRPr lang="ru-RU" sz="30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84784"/>
            <a:ext cx="8686800" cy="4595341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20000"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На вопрос о байте отвечают правильно в большинстве. Но на ответе насчёт бита спотыкаются.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Файл определяют в большинстве анкет как документ.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Что такое компьютерная программа затрудняются с ответом или пишут «не знаю» или «представляю, но не могу сформулировать»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Что такое операционная система в большинстве ответить не могут и имеют некоторое искажённое представление.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ru-RU" sz="3200" i="1" dirty="0" smtClean="0"/>
              <a:t>Общие выводы, полученные по анкетированию и в ходе обучения</a:t>
            </a:r>
            <a:endParaRPr lang="ru-RU" sz="32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Часть 2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 dirty="0" smtClean="0">
                <a:solidFill>
                  <a:schemeClr val="bg1"/>
                </a:solidFill>
              </a:rPr>
              <a:t>Общие выводы (1</a:t>
            </a:r>
            <a:r>
              <a:rPr lang="en-US" sz="3000" dirty="0" smtClean="0">
                <a:solidFill>
                  <a:schemeClr val="bg1"/>
                </a:solidFill>
              </a:rPr>
              <a:t>/</a:t>
            </a:r>
            <a:r>
              <a:rPr lang="ru-RU" sz="3000" dirty="0" smtClean="0">
                <a:solidFill>
                  <a:schemeClr val="bg1"/>
                </a:solidFill>
              </a:rPr>
              <a:t>2)</a:t>
            </a:r>
            <a:endParaRPr lang="ru-RU" sz="30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84784"/>
            <a:ext cx="8686800" cy="4595341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lnSpcReduction="10000"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В большинстве – около 90% студентов имеют слабую подготовку по информатике.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Это касается прежде всего вопросов кодирования информации.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Ограниченные, либо вовсе отсутствующие  знания логики, тем более математической логики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Отсутствие базовых теоретических знаний по программированию 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 dirty="0" smtClean="0">
                <a:solidFill>
                  <a:schemeClr val="bg1"/>
                </a:solidFill>
              </a:rPr>
              <a:t>Общие выводы (2</a:t>
            </a:r>
            <a:r>
              <a:rPr lang="en-US" sz="3000" dirty="0" smtClean="0">
                <a:solidFill>
                  <a:schemeClr val="bg1"/>
                </a:solidFill>
              </a:rPr>
              <a:t>/2)</a:t>
            </a:r>
            <a:endParaRPr lang="ru-RU" sz="30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84784"/>
            <a:ext cx="8686800" cy="5040560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lnSpcReduction="10000"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Выявлены недостатки в знаниях по математике.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Это касается прежде представления о числовых множествах и их видах. 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На вопрос об отличии понятий число и цифра ответить затрудняются. 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Что такое число, ответить правильно не может никто.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Не хотят или не могут считать устно.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Практически не знают историю математики.  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ru-RU" sz="2800" i="1" dirty="0" smtClean="0"/>
              <a:t>Замечания и предложения по коррекции методики преподавания некоторых разделов информатики в школе</a:t>
            </a:r>
            <a:endParaRPr lang="ru-RU" sz="28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Часть 3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Замечания, возникшие в ходе обучения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/>
              <a:t>Методика обучения </a:t>
            </a:r>
            <a:r>
              <a:rPr lang="ru-RU" b="1" i="1" dirty="0" smtClean="0">
                <a:solidFill>
                  <a:srgbClr val="0070C0"/>
                </a:solidFill>
              </a:rPr>
              <a:t>двоичному кодированию </a:t>
            </a:r>
            <a:r>
              <a:rPr lang="ru-RU" b="1" i="1" dirty="0" smtClean="0"/>
              <a:t>требует существенной коррекции.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/>
              <a:t>Методика преподавание </a:t>
            </a:r>
            <a:r>
              <a:rPr lang="ru-RU" b="1" i="1" dirty="0" smtClean="0">
                <a:solidFill>
                  <a:srgbClr val="0070C0"/>
                </a:solidFill>
              </a:rPr>
              <a:t>логических основ </a:t>
            </a:r>
            <a:r>
              <a:rPr lang="ru-RU" b="1" i="1" dirty="0" smtClean="0"/>
              <a:t>требует дополнения.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/>
              <a:t>Методика преподавания программирования во многих школах поставлена неплохо, однако можно было бы дополнить теоретическим подходом к начальному </a:t>
            </a:r>
            <a:r>
              <a:rPr lang="ru-RU" b="1" i="1" dirty="0" smtClean="0">
                <a:solidFill>
                  <a:srgbClr val="0070C0"/>
                </a:solidFill>
              </a:rPr>
              <a:t>определению алгоритма</a:t>
            </a:r>
            <a:r>
              <a:rPr lang="ru-RU" b="1" i="1" dirty="0" smtClean="0"/>
              <a:t>.</a:t>
            </a:r>
            <a:endParaRPr lang="ru-RU" b="1" i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Двоичное кодирование чисел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/>
              <a:t>Студенты не могут ответить на простой вопрос, что такое </a:t>
            </a:r>
            <a:r>
              <a:rPr lang="ru-RU" b="1" i="1" dirty="0" smtClean="0">
                <a:solidFill>
                  <a:srgbClr val="0070C0"/>
                </a:solidFill>
              </a:rPr>
              <a:t>число</a:t>
            </a:r>
            <a:r>
              <a:rPr lang="ru-RU" b="1" i="1" dirty="0" smtClean="0"/>
              <a:t>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/>
              <a:t>Никто не помнит формулы позиционной системы счисления и не знает, что такое </a:t>
            </a:r>
            <a:r>
              <a:rPr lang="ru-RU" b="1" i="1" dirty="0" smtClean="0">
                <a:solidFill>
                  <a:srgbClr val="0070C0"/>
                </a:solidFill>
              </a:rPr>
              <a:t>вес</a:t>
            </a:r>
            <a:r>
              <a:rPr lang="ru-RU" b="1" i="1" dirty="0" smtClean="0"/>
              <a:t> </a:t>
            </a:r>
            <a:r>
              <a:rPr lang="ru-RU" b="1" i="1" dirty="0" smtClean="0">
                <a:solidFill>
                  <a:srgbClr val="0070C0"/>
                </a:solidFill>
              </a:rPr>
              <a:t>разряда</a:t>
            </a:r>
            <a:r>
              <a:rPr lang="ru-RU" b="1" i="1" dirty="0" smtClean="0"/>
              <a:t> не слышали.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/>
              <a:t>Очень хорошо усваивается метод деления пополам при переводе из десятичной системы в двоичную. И только. В результате представления о двоичном числе нет, степеней двойки не знают.</a:t>
            </a:r>
            <a:endParaRPr lang="ru-RU" b="1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Что нужно изменить (1</a:t>
            </a:r>
            <a:r>
              <a:rPr lang="en-US" dirty="0" smtClean="0"/>
              <a:t>/2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В курсе математики больше внимания уделить понятию числа и различных числовых множеств.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Усилить навык распознавания формулы позиционной системы счисления. </a:t>
            </a:r>
            <a:endParaRPr lang="en-US" b="1" i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В некоторых пособиях даётся ошибочное определение позиционной системы. Требуется изменение.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Необходимо закрепить понятие о глубине кодирования.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b="1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Что нужно изменить (2</a:t>
            </a:r>
            <a:r>
              <a:rPr lang="en-US" dirty="0" smtClean="0"/>
              <a:t>/2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Требуется определить различные способы перевода в системах с разными основаниями. </a:t>
            </a:r>
            <a:endParaRPr lang="en-US" b="1" i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Алгоритм деления целой части и умножения дробной части не должен иметь только подтверждение теории.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 Алгоритм перевода целых чисел из десятичной системы в двоичную путём подбора весовых коэффициентов должен закрепиться навыком.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Алгоритм перевода для оснований, связанных соотношением  </a:t>
            </a:r>
            <a:r>
              <a:rPr lang="en-US" b="1" i="1" dirty="0" smtClean="0">
                <a:solidFill>
                  <a:schemeClr val="tx1"/>
                </a:solidFill>
              </a:rPr>
              <a:t>M=</a:t>
            </a:r>
            <a:r>
              <a:rPr lang="en-US" b="1" i="1" dirty="0" err="1" smtClean="0">
                <a:solidFill>
                  <a:schemeClr val="tx1"/>
                </a:solidFill>
              </a:rPr>
              <a:t>N</a:t>
            </a:r>
            <a:r>
              <a:rPr lang="en-US" b="1" i="1" baseline="30000" dirty="0" err="1" smtClean="0">
                <a:solidFill>
                  <a:schemeClr val="tx1"/>
                </a:solidFill>
              </a:rPr>
              <a:t>k</a:t>
            </a:r>
            <a:r>
              <a:rPr lang="ru-RU" b="1" i="1" dirty="0" smtClean="0">
                <a:solidFill>
                  <a:schemeClr val="tx1"/>
                </a:solidFill>
              </a:rPr>
              <a:t> должен разъясняться и закрепляться навыком перевода  для оснований 2 , 8, 16.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Логические основы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В школе даётся упрощенный подход  и не разделяется формальная и математическая логика.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Целесообразно было бы ввести в школе дисциплины «Логика» и «Элементы математической логики»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Тем не менее следовало бы в курсе информатики более чётко определить границы этих двух наук.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В математической логике определить понятие переменной и функции, свойства логической функции, способы задания функций.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Определить законы логики и способы перехода от табличного определения к операторной форме.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-131032"/>
            <a:ext cx="9144000" cy="6394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76176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Введение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Дисциплины «Информатика» и «Медицинская информатика» входят в программы обучения практически на всех факультетах РНИМУ им. Н.И Пирогова. Имеются также другие дисциплины, которые требуют предварительной подготовки по информатике.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Накопился  многолетний опыт преподавания информатики в университете. На основе этого опыта возникли выводы и рекомендации по методике преподавания информатики в школе.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первом знакомстве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студентам предлагается ответить на вопросы анкеты, которая позволяет познакомиться со студентами и выявить уровень школьной подготовки. Такое анкетирование проводится более двух десятков лет.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ходе преподавания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курса информатики выявились неточности в методике преподавания в школе и школьных знаниях учащихся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Определение алгоритма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i="1" smtClean="0">
                <a:solidFill>
                  <a:schemeClr val="tx1"/>
                </a:solidFill>
              </a:rPr>
              <a:t>Во введении в алгоритмизацию и программирование целесообразно дать формализованное определение алгоритма ориентированное на компьютерное представление. </a:t>
            </a:r>
          </a:p>
          <a:p>
            <a:pPr eaLnBrk="1" hangingPunct="1"/>
            <a:r>
              <a:rPr lang="ru-RU" b="1" i="1" smtClean="0">
                <a:solidFill>
                  <a:schemeClr val="tx1"/>
                </a:solidFill>
              </a:rPr>
              <a:t>Далее приведен фрагмент, включающий основное положение и определение одного из пяти основных операторов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-68263"/>
            <a:ext cx="9144000" cy="6248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80975" algn="just" eaLnBrk="0" hangingPunct="0">
              <a:tabLst>
                <a:tab pos="817563" algn="l"/>
              </a:tabLst>
            </a:pPr>
            <a:r>
              <a:rPr lang="ru-RU" sz="2000" b="1">
                <a:cs typeface="Times New Roman" pitchFamily="18" charset="0"/>
              </a:rPr>
              <a:t>Определение алгоритма.</a:t>
            </a:r>
          </a:p>
          <a:p>
            <a:pPr indent="180975" algn="just" eaLnBrk="0" hangingPunct="0">
              <a:tabLst>
                <a:tab pos="817563" algn="l"/>
              </a:tabLst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2000" b="1">
                <a:cs typeface="Times New Roman" pitchFamily="18" charset="0"/>
              </a:rPr>
              <a:t>–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это конечная последовательность, состоящая  из операторов (приказов, инструкций, команд) из конечного набора, исполнение которой (этой последовательности) позволяет за конечное число шагов получить конкретный результат.</a:t>
            </a:r>
            <a:endParaRPr lang="ru-RU" sz="2000" b="1"/>
          </a:p>
          <a:p>
            <a:pPr indent="180975" algn="just" eaLnBrk="0" hangingPunct="0">
              <a:tabLst>
                <a:tab pos="817563" algn="l"/>
              </a:tabLst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При этом алгоритм должен обладать следующими свойствами.</a:t>
            </a:r>
            <a:endParaRPr lang="ru-RU" sz="2000" b="1"/>
          </a:p>
          <a:p>
            <a:pPr indent="180975" algn="just" eaLnBrk="0" hangingPunct="0">
              <a:buFont typeface="Franklin Gothic Medium" pitchFamily="34" charset="0"/>
              <a:buAutoNum type="alphaLcParenR"/>
              <a:tabLst>
                <a:tab pos="817563" algn="l"/>
              </a:tabLst>
            </a:pPr>
            <a:r>
              <a:rPr lang="ru-RU" sz="2000" b="1" u="sng">
                <a:latin typeface="Times New Roman" pitchFamily="18" charset="0"/>
                <a:cs typeface="Times New Roman" pitchFamily="18" charset="0"/>
              </a:rPr>
              <a:t>Определённости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(детерминированности), которое означает, что запись оператора (входящего в набор) имеет </a:t>
            </a:r>
            <a:r>
              <a:rPr lang="ru-RU" sz="2000" b="1" u="sng">
                <a:latin typeface="Times New Roman" pitchFamily="18" charset="0"/>
                <a:cs typeface="Times New Roman" pitchFamily="18" charset="0"/>
              </a:rPr>
              <a:t>однозначно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определённое действие.</a:t>
            </a:r>
            <a:endParaRPr lang="ru-RU" sz="2000" b="1"/>
          </a:p>
          <a:p>
            <a:pPr indent="180975" algn="just" eaLnBrk="0" hangingPunct="0">
              <a:buFont typeface="Franklin Gothic Medium" pitchFamily="34" charset="0"/>
              <a:buAutoNum type="alphaLcParenR"/>
              <a:tabLst>
                <a:tab pos="817563" algn="l"/>
              </a:tabLst>
            </a:pPr>
            <a:r>
              <a:rPr lang="ru-RU" sz="2000" b="1" u="sng">
                <a:latin typeface="Times New Roman" pitchFamily="18" charset="0"/>
                <a:cs typeface="Times New Roman" pitchFamily="18" charset="0"/>
              </a:rPr>
              <a:t>Результативности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, которое означает, что алгоритм должен приводить к конечному конкретному результату.</a:t>
            </a:r>
            <a:endParaRPr lang="ru-RU" sz="2000" b="1"/>
          </a:p>
          <a:p>
            <a:pPr indent="180975" algn="just" eaLnBrk="0" hangingPunct="0">
              <a:buFont typeface="Franklin Gothic Medium" pitchFamily="34" charset="0"/>
              <a:buAutoNum type="alphaLcParenR"/>
              <a:tabLst>
                <a:tab pos="817563" algn="l"/>
              </a:tabLst>
            </a:pPr>
            <a:r>
              <a:rPr lang="ru-RU" sz="2000" b="1" u="sng">
                <a:latin typeface="Times New Roman" pitchFamily="18" charset="0"/>
                <a:cs typeface="Times New Roman" pitchFamily="18" charset="0"/>
              </a:rPr>
              <a:t>Массовости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, которое означает, что алгоритм имеет смысл для большого набора значений исходных данных.</a:t>
            </a:r>
            <a:endParaRPr lang="ru-RU" sz="2000" b="1"/>
          </a:p>
          <a:p>
            <a:pPr indent="180975" algn="just" eaLnBrk="0" hangingPunct="0">
              <a:tabLst>
                <a:tab pos="817563" algn="l"/>
              </a:tabLst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Алгоритм может быть представлен словесно, графически в виде блок-схемы или на языке программирования. В компьютере алгоритм представлен в двоичном виде в кодах машинных команд, которые и являются элементарными инструкциями.</a:t>
            </a:r>
            <a:endParaRPr lang="ru-RU" sz="2000" b="1"/>
          </a:p>
          <a:p>
            <a:pPr indent="180975" algn="just" eaLnBrk="0" hangingPunct="0">
              <a:tabLst>
                <a:tab pos="817563" algn="l"/>
              </a:tabLst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Определим основные алгоритмические операторы, составляющих набор или конечное множество, необходимое для изложения задачи для решения на ЭВМ. </a:t>
            </a:r>
            <a:endParaRPr lang="ru-RU" sz="2000" b="1"/>
          </a:p>
          <a:p>
            <a:pPr indent="180975" algn="just" eaLnBrk="0" hangingPunct="0">
              <a:tabLst>
                <a:tab pos="817563" algn="l"/>
              </a:tabLst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Операторы определяются </a:t>
            </a:r>
            <a:r>
              <a:rPr lang="ru-RU" sz="2000" b="1" u="sng">
                <a:latin typeface="Times New Roman" pitchFamily="18" charset="0"/>
                <a:cs typeface="Times New Roman" pitchFamily="18" charset="0"/>
              </a:rPr>
              <a:t>синтаксически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b="1" u="sng">
                <a:latin typeface="Times New Roman" pitchFamily="18" charset="0"/>
                <a:cs typeface="Times New Roman" pitchFamily="18" charset="0"/>
              </a:rPr>
              <a:t>семантически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131763"/>
            <a:ext cx="9144000" cy="643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80975" algn="just" eaLnBrk="0" hangingPunct="0">
              <a:tabLst>
                <a:tab pos="800100" algn="l"/>
              </a:tabLst>
            </a:pPr>
            <a:r>
              <a:rPr lang="ru-RU" sz="1600" b="1" i="1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Оператор присваивания.</a:t>
            </a:r>
            <a:endParaRPr lang="ru-RU" sz="2000"/>
          </a:p>
          <a:p>
            <a:pPr indent="180975" algn="just" eaLnBrk="0" hangingPunct="0">
              <a:tabLst>
                <a:tab pos="800100" algn="l"/>
              </a:tabLst>
            </a:pPr>
            <a:r>
              <a:rPr lang="ru-RU" b="1" u="sng">
                <a:latin typeface="Times New Roman" pitchFamily="18" charset="0"/>
                <a:cs typeface="Times New Roman" pitchFamily="18" charset="0"/>
              </a:rPr>
              <a:t>Правила записи оператора 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(определение синтаксиса)</a:t>
            </a:r>
            <a:endParaRPr lang="ru-RU" b="1"/>
          </a:p>
          <a:p>
            <a:pPr indent="180975" algn="just" eaLnBrk="0" hangingPunct="0">
              <a:tabLst>
                <a:tab pos="800100" algn="l"/>
              </a:tabLst>
            </a:pPr>
            <a:r>
              <a:rPr lang="ru-RU" b="1">
                <a:latin typeface="Times New Roman" pitchFamily="18" charset="0"/>
                <a:cs typeface="Times New Roman" pitchFamily="18" charset="0"/>
              </a:rPr>
              <a:t>&lt;переменная&gt; := &lt;константа&gt; | &lt;переменная&gt; |  &lt;выражение</a:t>
            </a:r>
            <a:r>
              <a:rPr lang="ru-RU" b="1" u="sng">
                <a:latin typeface="Times New Roman" pitchFamily="18" charset="0"/>
                <a:cs typeface="Times New Roman" pitchFamily="18" charset="0"/>
              </a:rPr>
              <a:t>&gt;</a:t>
            </a:r>
            <a:endParaRPr lang="ru-RU" b="1"/>
          </a:p>
          <a:p>
            <a:pPr indent="180975" algn="just" eaLnBrk="0" hangingPunct="0">
              <a:tabLst>
                <a:tab pos="800100" algn="l"/>
              </a:tabLst>
            </a:pPr>
            <a:r>
              <a:rPr lang="ru-RU" b="1">
                <a:latin typeface="Times New Roman" pitchFamily="18" charset="0"/>
                <a:cs typeface="Times New Roman" pitchFamily="18" charset="0"/>
              </a:rPr>
              <a:t>Необходимо обратить внимание на обозначение знака присваивания: двоеточие и знак равенства. </a:t>
            </a:r>
            <a:endParaRPr lang="ru-RU" b="1"/>
          </a:p>
          <a:p>
            <a:pPr indent="180975" algn="just" eaLnBrk="0" hangingPunct="0">
              <a:tabLst>
                <a:tab pos="800100" algn="l"/>
              </a:tabLst>
            </a:pPr>
            <a:r>
              <a:rPr lang="ru-RU" b="1">
                <a:latin typeface="Times New Roman" pitchFamily="18" charset="0"/>
                <a:cs typeface="Times New Roman" pitchFamily="18" charset="0"/>
              </a:rPr>
              <a:t>Поскольку рассматривается элементарный оператор, то принимаются для упрощения следующие условия. Переменная записывается буквой латинского алфавита  или буквой и цифрой. Константы и переменные считаются числовыми. </a:t>
            </a:r>
            <a:endParaRPr lang="ru-RU" b="1"/>
          </a:p>
          <a:p>
            <a:pPr indent="180975" algn="just" eaLnBrk="0" hangingPunct="0">
              <a:tabLst>
                <a:tab pos="800100" algn="l"/>
              </a:tabLst>
            </a:pPr>
            <a:r>
              <a:rPr lang="ru-RU" b="1">
                <a:latin typeface="Times New Roman" pitchFamily="18" charset="0"/>
                <a:cs typeface="Times New Roman" pitchFamily="18" charset="0"/>
              </a:rPr>
              <a:t>Выражение </a:t>
            </a:r>
            <a:r>
              <a:rPr lang="ru-RU" b="1">
                <a:cs typeface="Times New Roman" pitchFamily="18" charset="0"/>
              </a:rPr>
              <a:t>–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это переменная или константа, соединенные знаком операции. Для элементарных операторов допускается только одна арифметическая операция (рассматриваются для простоты и начального определения только арифметические выражения).</a:t>
            </a:r>
            <a:endParaRPr lang="ru-RU" b="1"/>
          </a:p>
          <a:p>
            <a:pPr indent="180975" algn="just" eaLnBrk="0" hangingPunct="0">
              <a:tabLst>
                <a:tab pos="800100" algn="l"/>
              </a:tabLst>
            </a:pPr>
            <a:r>
              <a:rPr lang="ru-RU" b="1" i="1">
                <a:latin typeface="Times New Roman" pitchFamily="18" charset="0"/>
                <a:cs typeface="Times New Roman" pitchFamily="18" charset="0"/>
              </a:rPr>
              <a:t>Примеры записи оператора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:    </a:t>
            </a:r>
            <a:endParaRPr lang="ru-RU" b="1"/>
          </a:p>
          <a:p>
            <a:pPr indent="180975" algn="just" eaLnBrk="0" hangingPunct="0">
              <a:buFontTx/>
              <a:buChar char="•"/>
              <a:tabLst>
                <a:tab pos="800100" algn="l"/>
              </a:tabLst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a:=235;    </a:t>
            </a:r>
            <a:endParaRPr lang="ru-RU" b="1"/>
          </a:p>
          <a:p>
            <a:pPr indent="180975" algn="just" eaLnBrk="0" hangingPunct="0">
              <a:buFontTx/>
              <a:buChar char="•"/>
              <a:tabLst>
                <a:tab pos="800100" algn="l"/>
              </a:tabLst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y:=a;  </a:t>
            </a:r>
            <a:endParaRPr lang="ru-RU" b="1"/>
          </a:p>
          <a:p>
            <a:pPr indent="180975" algn="just" eaLnBrk="0" hangingPunct="0">
              <a:buFontTx/>
              <a:buChar char="•"/>
              <a:tabLst>
                <a:tab pos="800100" algn="l"/>
              </a:tabLst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a:=a+1;   </a:t>
            </a:r>
            <a:endParaRPr lang="ru-RU" b="1"/>
          </a:p>
          <a:p>
            <a:pPr indent="180975" algn="just" eaLnBrk="0" hangingPunct="0">
              <a:buFontTx/>
              <a:buChar char="•"/>
              <a:tabLst>
                <a:tab pos="800100" algn="l"/>
              </a:tabLst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y:=y*5</a:t>
            </a:r>
            <a:endParaRPr lang="ru-RU" b="1"/>
          </a:p>
          <a:p>
            <a:pPr indent="180975" algn="just" eaLnBrk="0" hangingPunct="0">
              <a:tabLst>
                <a:tab pos="800100" algn="l"/>
              </a:tabLst>
            </a:pPr>
            <a:r>
              <a:rPr lang="ru-RU" b="1" u="sng">
                <a:latin typeface="Times New Roman" pitchFamily="18" charset="0"/>
                <a:cs typeface="Times New Roman" pitchFamily="18" charset="0"/>
              </a:rPr>
              <a:t>Действие оператора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(определение семантики): значение переменной, стоящей слева от знака присваивания, заменяется на -- значение константы,  или переменной, или вычисленного выражения. </a:t>
            </a:r>
            <a:endParaRPr lang="ru-RU" b="1"/>
          </a:p>
          <a:p>
            <a:pPr indent="180975" algn="just" eaLnBrk="0" hangingPunct="0">
              <a:tabLst>
                <a:tab pos="800100" algn="l"/>
              </a:tabLst>
            </a:pPr>
            <a:r>
              <a:rPr lang="ru-RU" b="1">
                <a:latin typeface="Times New Roman" pitchFamily="18" charset="0"/>
                <a:cs typeface="Times New Roman" pitchFamily="18" charset="0"/>
              </a:rPr>
              <a:t>В первом примере после выполнения оператора </a:t>
            </a:r>
            <a:r>
              <a:rPr lang="ru-RU" b="1">
                <a:cs typeface="Times New Roman" pitchFamily="18" charset="0"/>
              </a:rPr>
              <a:t>«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>
                <a:cs typeface="Times New Roman" pitchFamily="18" charset="0"/>
              </a:rPr>
              <a:t>»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станет равным 235. В 3-м шаге видно, что присваивание отличается от смысла равенства, как в алгебре чисел. </a:t>
            </a:r>
            <a:endParaRPr lang="ru-RU" b="1"/>
          </a:p>
          <a:p>
            <a:pPr indent="180975" algn="just" eaLnBrk="0" hangingPunct="0">
              <a:tabLst>
                <a:tab pos="800100" algn="l"/>
              </a:tabLst>
            </a:pPr>
            <a:endParaRPr lang="ru-RU" b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30723" name="Rectangle 5"/>
          <p:cNvSpPr>
            <a:spLocks noChangeArrowheads="1"/>
          </p:cNvSpPr>
          <p:nvPr/>
        </p:nvSpPr>
        <p:spPr bwMode="auto">
          <a:xfrm>
            <a:off x="0" y="58738"/>
            <a:ext cx="91440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42900" eaLnBrk="0" hangingPunct="0"/>
            <a:r>
              <a:rPr lang="ru-RU" b="1">
                <a:latin typeface="Times New Roman" pitchFamily="18" charset="0"/>
                <a:cs typeface="Times New Roman" pitchFamily="18" charset="0"/>
              </a:rPr>
              <a:t>Приведём пример записи действий, используя только один оператор.</a:t>
            </a:r>
            <a:endParaRPr lang="ru-RU" b="1"/>
          </a:p>
          <a:p>
            <a:pPr indent="342900" eaLnBrk="0" hangingPunct="0"/>
            <a:r>
              <a:rPr lang="ru-RU" b="1" i="1">
                <a:latin typeface="Times New Roman" pitchFamily="18" charset="0"/>
                <a:cs typeface="Times New Roman" pitchFamily="18" charset="0"/>
              </a:rPr>
              <a:t>Пример</a:t>
            </a:r>
            <a:endParaRPr lang="ru-RU" b="1"/>
          </a:p>
          <a:p>
            <a:pPr indent="342900" eaLnBrk="0" hangingPunct="0">
              <a:buFont typeface="Franklin Gothic Medium" pitchFamily="34" charset="0"/>
              <a:buAutoNum type="arabicParenR"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  a := 1</a:t>
            </a:r>
            <a:endParaRPr lang="ru-RU" b="1"/>
          </a:p>
          <a:p>
            <a:pPr indent="342900" eaLnBrk="0" hangingPunct="0">
              <a:buFont typeface="Franklin Gothic Medium" pitchFamily="34" charset="0"/>
              <a:buAutoNum type="arabicParenR"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  b := 5</a:t>
            </a:r>
            <a:endParaRPr lang="ru-RU" b="1"/>
          </a:p>
          <a:p>
            <a:pPr indent="342900" eaLnBrk="0" hangingPunct="0">
              <a:buFont typeface="Franklin Gothic Medium" pitchFamily="34" charset="0"/>
              <a:buAutoNum type="arabicParenR"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  a := a +1</a:t>
            </a:r>
            <a:endParaRPr lang="ru-RU" b="1"/>
          </a:p>
          <a:p>
            <a:pPr indent="342900" eaLnBrk="0" hangingPunct="0">
              <a:buFont typeface="Franklin Gothic Medium" pitchFamily="34" charset="0"/>
              <a:buAutoNum type="arabicParenR"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  c := a + b</a:t>
            </a:r>
            <a:endParaRPr lang="ru-RU" b="1"/>
          </a:p>
          <a:p>
            <a:pPr indent="342900" eaLnBrk="0" hangingPunct="0">
              <a:buFont typeface="Franklin Gothic Medium" pitchFamily="34" charset="0"/>
              <a:buAutoNum type="arabicParenR"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  d := a - b1</a:t>
            </a:r>
            <a:endParaRPr lang="ru-RU" b="1"/>
          </a:p>
          <a:p>
            <a:pPr indent="342900" eaLnBrk="0" hangingPunct="0"/>
            <a:r>
              <a:rPr lang="ru-RU" b="1">
                <a:latin typeface="Times New Roman" pitchFamily="18" charset="0"/>
                <a:cs typeface="Times New Roman" pitchFamily="18" charset="0"/>
              </a:rPr>
              <a:t>При выполнении пошаговых действий в примере получим с = 7,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= - 3</a:t>
            </a:r>
            <a:endParaRPr lang="ru-RU" b="1"/>
          </a:p>
          <a:p>
            <a:pPr indent="342900" eaLnBrk="0" hangingPunct="0"/>
            <a:r>
              <a:rPr lang="ru-RU" b="1">
                <a:latin typeface="Times New Roman" pitchFamily="18" charset="0"/>
                <a:cs typeface="Times New Roman" pitchFamily="18" charset="0"/>
              </a:rPr>
              <a:t>Данная запись не является алгоритмом в соответствии с определением, так как она не обладает свойством результативности и массовости.</a:t>
            </a:r>
            <a:endParaRPr lang="ru-RU" b="1"/>
          </a:p>
          <a:p>
            <a:pPr indent="342900" eaLnBrk="0" hangingPunct="0"/>
            <a:r>
              <a:rPr lang="ru-RU" b="1">
                <a:latin typeface="Times New Roman" pitchFamily="18" charset="0"/>
                <a:cs typeface="Times New Roman" pitchFamily="18" charset="0"/>
              </a:rPr>
              <a:t>Можно считать, что свойство </a:t>
            </a:r>
            <a:r>
              <a:rPr lang="ru-RU" b="1" u="sng">
                <a:latin typeface="Times New Roman" pitchFamily="18" charset="0"/>
                <a:cs typeface="Times New Roman" pitchFamily="18" charset="0"/>
              </a:rPr>
              <a:t>определённости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есть, так как словесное определение любым человеком будет пониматься однозначно.</a:t>
            </a:r>
            <a:endParaRPr lang="ru-RU" b="1"/>
          </a:p>
          <a:p>
            <a:pPr indent="342900" eaLnBrk="0" hangingPunct="0"/>
            <a:r>
              <a:rPr lang="ru-RU" b="1">
                <a:latin typeface="Times New Roman" pitchFamily="18" charset="0"/>
                <a:cs typeface="Times New Roman" pitchFamily="18" charset="0"/>
              </a:rPr>
              <a:t>Свойство </a:t>
            </a:r>
            <a:r>
              <a:rPr lang="ru-RU" b="1" u="sng">
                <a:latin typeface="Times New Roman" pitchFamily="18" charset="0"/>
                <a:cs typeface="Times New Roman" pitchFamily="18" charset="0"/>
              </a:rPr>
              <a:t>результативности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отсутствует, так как результат не выводится из алгоритма.</a:t>
            </a:r>
            <a:endParaRPr lang="ru-RU" b="1"/>
          </a:p>
          <a:p>
            <a:pPr indent="342900" eaLnBrk="0" hangingPunct="0"/>
            <a:r>
              <a:rPr lang="ru-RU" b="1">
                <a:latin typeface="Times New Roman" pitchFamily="18" charset="0"/>
                <a:cs typeface="Times New Roman" pitchFamily="18" charset="0"/>
              </a:rPr>
              <a:t>Свойство </a:t>
            </a:r>
            <a:r>
              <a:rPr lang="ru-RU" b="1" u="sng">
                <a:latin typeface="Times New Roman" pitchFamily="18" charset="0"/>
                <a:cs typeface="Times New Roman" pitchFamily="18" charset="0"/>
              </a:rPr>
              <a:t>массовости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отсутствует, так как всегда одни и те же значения на входе и выходе.</a:t>
            </a:r>
            <a:endParaRPr lang="ru-RU" b="1"/>
          </a:p>
          <a:p>
            <a:pPr indent="342900" eaLnBrk="0" hangingPunct="0"/>
            <a:r>
              <a:rPr lang="ru-RU" b="1" i="1">
                <a:latin typeface="Times New Roman" pitchFamily="18" charset="0"/>
                <a:cs typeface="Times New Roman" pitchFamily="18" charset="0"/>
              </a:rPr>
              <a:t>Замечание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.</a:t>
            </a:r>
            <a:endParaRPr lang="ru-RU" b="1">
              <a:cs typeface="Times New Roman" pitchFamily="18" charset="0"/>
            </a:endParaRPr>
          </a:p>
          <a:p>
            <a:pPr indent="342900" eaLnBrk="0" hangingPunct="0"/>
            <a:r>
              <a:rPr lang="ru-RU" b="1">
                <a:latin typeface="Times New Roman" pitchFamily="18" charset="0"/>
                <a:cs typeface="Times New Roman" pitchFamily="18" charset="0"/>
              </a:rPr>
              <a:t>В компьютере данный оператор выполняется с помощью команд пересылки и арифметических команд. Задействован центральный процессор и оперативная память.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ChangeArrowheads="1"/>
          </p:cNvSpPr>
          <p:nvPr/>
        </p:nvSpPr>
        <p:spPr bwMode="auto">
          <a:xfrm>
            <a:off x="0" y="1444625"/>
            <a:ext cx="91440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42900" algn="just"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Полностью  определение приведено в изданном в 2016 году учебном пособии по информатике. Поскольку определение требует значительного времени (обычно этому посвящена  лекции студентам), выше приведены  только начальные позиции для иллюстрации.</a:t>
            </a:r>
            <a:endParaRPr lang="ru-RU" sz="2000" b="1"/>
          </a:p>
          <a:p>
            <a:pPr indent="342900" algn="just"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Учитывая полезность, понятность  и хорошее восприятие студентами такого определения, целесообразно ввести это в школьный курс перед тем, как давать алгоритмизацию и программирования.</a:t>
            </a:r>
            <a:endParaRPr lang="ru-RU" sz="2000" b="1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ru-RU" sz="2800" i="1" dirty="0" smtClean="0"/>
              <a:t>выводы</a:t>
            </a:r>
            <a:endParaRPr lang="ru-RU" sz="28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Часть 4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Прямоугольник 2"/>
          <p:cNvSpPr>
            <a:spLocks noChangeArrowheads="1"/>
          </p:cNvSpPr>
          <p:nvPr/>
        </p:nvSpPr>
        <p:spPr bwMode="auto">
          <a:xfrm>
            <a:off x="900113" y="1166813"/>
            <a:ext cx="74168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 i="1">
                <a:latin typeface="Times New Roman" pitchFamily="18" charset="0"/>
              </a:rPr>
              <a:t>Резюмируя свой доклад, хочу сделать выводы на возможную перспективу. Что можно и желательно сделать.</a:t>
            </a:r>
            <a:endParaRPr lang="ru-RU" sz="2000">
              <a:latin typeface="Times New Roman" pitchFamily="18" charset="0"/>
            </a:endParaRPr>
          </a:p>
          <a:p>
            <a:pPr algn="just"/>
            <a:endParaRPr lang="ru-RU" sz="2000">
              <a:latin typeface="Times New Roman" pitchFamily="18" charset="0"/>
            </a:endParaRPr>
          </a:p>
          <a:p>
            <a:pPr>
              <a:buFont typeface="Symbol" pitchFamily="18" charset="2"/>
              <a:buChar char="·"/>
            </a:pPr>
            <a:r>
              <a:rPr lang="ru-RU" sz="2000" b="1">
                <a:latin typeface="Times New Roman" pitchFamily="18" charset="0"/>
              </a:rPr>
              <a:t>Рассмотреть вопрос более подробного изучения в школе понятия числа и исторических аспектов в математике, как дополнение к курсу истории древнего мира, средних веков и сегодняшнего мира.</a:t>
            </a:r>
          </a:p>
          <a:p>
            <a:endParaRPr lang="ru-RU" sz="2000" b="1">
              <a:latin typeface="Times New Roman" pitchFamily="18" charset="0"/>
            </a:endParaRPr>
          </a:p>
          <a:p>
            <a:pPr>
              <a:buFont typeface="Symbol" pitchFamily="18" charset="2"/>
              <a:buChar char="·"/>
            </a:pPr>
            <a:r>
              <a:rPr lang="ru-RU" sz="2000" b="1">
                <a:latin typeface="Times New Roman" pitchFamily="18" charset="0"/>
              </a:rPr>
              <a:t>Изменить в школе методику преподавания вопросов кодирования информации.</a:t>
            </a:r>
          </a:p>
          <a:p>
            <a:pPr>
              <a:buFont typeface="Symbol" pitchFamily="18" charset="2"/>
              <a:buChar char="·"/>
            </a:pPr>
            <a:endParaRPr lang="ru-RU" sz="2000" b="1">
              <a:latin typeface="Times New Roman" pitchFamily="18" charset="0"/>
            </a:endParaRPr>
          </a:p>
          <a:p>
            <a:pPr>
              <a:buFont typeface="Symbol" pitchFamily="18" charset="2"/>
              <a:buChar char="·"/>
            </a:pPr>
            <a:r>
              <a:rPr lang="ru-RU" sz="2000" b="1">
                <a:latin typeface="Times New Roman" pitchFamily="18" charset="0"/>
              </a:rPr>
              <a:t>Рассмотреть возможность введения в школе курса традиционной логики и отдельно–  элементов математической логики.</a:t>
            </a:r>
          </a:p>
          <a:p>
            <a:pPr>
              <a:buFont typeface="Symbol" pitchFamily="18" charset="2"/>
              <a:buChar char="·"/>
            </a:pPr>
            <a:endParaRPr lang="ru-RU" sz="2000" b="1">
              <a:latin typeface="Times New Roman" pitchFamily="18" charset="0"/>
            </a:endParaRPr>
          </a:p>
          <a:p>
            <a:pPr>
              <a:buFont typeface="Symbol" pitchFamily="18" charset="2"/>
              <a:buChar char="·"/>
            </a:pPr>
            <a:r>
              <a:rPr lang="ru-RU" sz="2000" b="1">
                <a:latin typeface="Times New Roman" pitchFamily="18" charset="0"/>
              </a:rPr>
              <a:t>Рассмотреть введение в школе формализованное понятие алгоритма, предложенное автором.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76672"/>
            <a:ext cx="8686800" cy="460851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i="1" dirty="0" smtClean="0">
                <a:solidFill>
                  <a:srgbClr val="FFFF00"/>
                </a:solidFill>
                <a:cs typeface="Aharoni" pitchFamily="2" charset="-79"/>
              </a:rPr>
              <a:t>Спасибо за внимание</a:t>
            </a:r>
            <a:endParaRPr lang="ru-RU" i="1" dirty="0">
              <a:solidFill>
                <a:srgbClr val="FFFF00"/>
              </a:solidFill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ru-RU" sz="3200" i="1" dirty="0" smtClean="0"/>
              <a:t>Вводное анкетирование</a:t>
            </a:r>
            <a:endParaRPr lang="ru-RU" sz="32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Часть 1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 dirty="0" smtClean="0">
                <a:solidFill>
                  <a:schemeClr val="bg1"/>
                </a:solidFill>
              </a:rPr>
              <a:t>Вступительное анкетирование студентов</a:t>
            </a:r>
            <a:endParaRPr lang="ru-RU" sz="30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84784"/>
            <a:ext cx="8686800" cy="4595341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lnSpcReduction="10000"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Анкета носит ознакомительный характер</a:t>
            </a:r>
            <a:r>
              <a:rPr lang="en-US" dirty="0" smtClean="0"/>
              <a:t> </a:t>
            </a:r>
            <a:r>
              <a:rPr lang="ru-RU" dirty="0" smtClean="0"/>
              <a:t>для преподавателя и не является тестированием для студентов. 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Вопросы задаются вербально. Для ответа студенты ставят только номера.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Ответы на вопросы свободные. Можно отвечать «не знаю», «не понимаю вопроса».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По каждому вопросу устно предлагается для ориентирования варианты ответов.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 dirty="0" smtClean="0">
                <a:solidFill>
                  <a:schemeClr val="bg1"/>
                </a:solidFill>
              </a:rPr>
              <a:t>Что можно оценить по ответам</a:t>
            </a:r>
            <a:endParaRPr lang="ru-RU" sz="30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84784"/>
            <a:ext cx="8686800" cy="4595341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Степень изучения информатики в школе.  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Техническое и программное обеспечение для самостоятельной подготовки домашних заданий.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Уровень владения стандартными информационными технологиями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Уровень подготовки по информатике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Ознакомительные вопросы анкеты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Когда и где изучали информатику</a:t>
            </a:r>
          </a:p>
          <a:p>
            <a:pPr eaLnBrk="1" hangingPunct="1"/>
            <a:r>
              <a:rPr lang="ru-RU" smtClean="0"/>
              <a:t>Какие компьютеры имеются дома</a:t>
            </a:r>
          </a:p>
          <a:p>
            <a:pPr eaLnBrk="1" hangingPunct="1"/>
            <a:r>
              <a:rPr lang="ru-RU" smtClean="0"/>
              <a:t>Какие операционные системы установлены</a:t>
            </a:r>
          </a:p>
          <a:p>
            <a:pPr eaLnBrk="1" hangingPunct="1"/>
            <a:r>
              <a:rPr lang="ru-RU" smtClean="0"/>
              <a:t>Какой язык программирования изучали</a:t>
            </a:r>
          </a:p>
          <a:p>
            <a:pPr eaLnBrk="1" hangingPunct="1"/>
            <a:endParaRPr lang="ru-RU" smtClean="0"/>
          </a:p>
        </p:txBody>
      </p:sp>
      <p:sp>
        <p:nvSpPr>
          <p:cNvPr id="13316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Какие офисные пакеты изучали</a:t>
            </a:r>
          </a:p>
          <a:p>
            <a:pPr eaLnBrk="1" hangingPunct="1"/>
            <a:r>
              <a:rPr lang="ru-RU" smtClean="0"/>
              <a:t>Как оцениваете знания и владение </a:t>
            </a:r>
            <a:r>
              <a:rPr lang="en-US" smtClean="0"/>
              <a:t>MS Excel</a:t>
            </a:r>
            <a:endParaRPr lang="ru-RU" smtClean="0"/>
          </a:p>
          <a:p>
            <a:pPr eaLnBrk="1" hangingPunct="1"/>
            <a:r>
              <a:rPr lang="ru-RU" smtClean="0"/>
              <a:t>Как оцениваете знания и владение </a:t>
            </a:r>
            <a:r>
              <a:rPr lang="en-US" smtClean="0"/>
              <a:t>Power Point</a:t>
            </a:r>
            <a:endParaRPr lang="ru-RU" smtClean="0"/>
          </a:p>
          <a:p>
            <a:pPr eaLnBrk="1" hangingPunct="1"/>
            <a:r>
              <a:rPr lang="ru-RU" smtClean="0"/>
              <a:t>Для чего используете компьютер</a:t>
            </a:r>
            <a:r>
              <a:rPr lang="en-US" smtClean="0"/>
              <a:t>?</a:t>
            </a:r>
          </a:p>
          <a:p>
            <a:pPr eaLnBrk="1" hangingPunct="1"/>
            <a:endParaRPr lang="ru-RU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вопросы оценки уровня знаний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Что такое байт</a:t>
            </a:r>
            <a:r>
              <a:rPr lang="en-US" smtClean="0"/>
              <a:t> ?</a:t>
            </a:r>
            <a:endParaRPr lang="ru-RU" smtClean="0"/>
          </a:p>
          <a:p>
            <a:pPr eaLnBrk="1" hangingPunct="1"/>
            <a:r>
              <a:rPr lang="ru-RU" smtClean="0"/>
              <a:t>Что такое файл</a:t>
            </a:r>
            <a:r>
              <a:rPr lang="en-US" smtClean="0"/>
              <a:t> ?</a:t>
            </a:r>
            <a:endParaRPr lang="ru-RU" smtClean="0"/>
          </a:p>
          <a:p>
            <a:pPr eaLnBrk="1" hangingPunct="1"/>
            <a:r>
              <a:rPr lang="ru-RU" smtClean="0"/>
              <a:t>Что такое компьютерная программа</a:t>
            </a:r>
            <a:r>
              <a:rPr lang="en-US" smtClean="0"/>
              <a:t>?</a:t>
            </a:r>
            <a:endParaRPr lang="ru-RU" smtClean="0"/>
          </a:p>
          <a:p>
            <a:pPr eaLnBrk="1" hangingPunct="1"/>
            <a:r>
              <a:rPr lang="ru-RU" smtClean="0"/>
              <a:t>Что такое операционная система</a:t>
            </a:r>
            <a:r>
              <a:rPr lang="en-US" smtClean="0"/>
              <a:t>?</a:t>
            </a:r>
            <a:endParaRPr lang="ru-RU" smtClean="0"/>
          </a:p>
          <a:p>
            <a:pPr eaLnBrk="1" hangingPunct="1"/>
            <a:r>
              <a:rPr lang="ru-RU" smtClean="0"/>
              <a:t>Что такое позиционная система счисления</a:t>
            </a:r>
            <a:r>
              <a:rPr lang="en-US" smtClean="0"/>
              <a:t>?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14340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Почему в компьютере используется двоичная система</a:t>
            </a:r>
            <a:r>
              <a:rPr lang="en-US" smtClean="0"/>
              <a:t>?</a:t>
            </a:r>
            <a:endParaRPr lang="ru-RU" smtClean="0"/>
          </a:p>
          <a:p>
            <a:pPr eaLnBrk="1" hangingPunct="1"/>
            <a:r>
              <a:rPr lang="ru-RU" smtClean="0"/>
              <a:t>Знакомы ли вам слова дизъюнкция и конъюнкция</a:t>
            </a:r>
            <a:r>
              <a:rPr lang="en-US" smtClean="0"/>
              <a:t>?</a:t>
            </a:r>
            <a:endParaRPr lang="ru-RU" smtClean="0"/>
          </a:p>
          <a:p>
            <a:pPr eaLnBrk="1" hangingPunct="1"/>
            <a:r>
              <a:rPr lang="ru-RU" smtClean="0"/>
              <a:t>Что такое информационная технология</a:t>
            </a:r>
            <a:r>
              <a:rPr lang="en-US" smtClean="0"/>
              <a:t>?</a:t>
            </a:r>
            <a:endParaRPr lang="ru-RU" smtClean="0"/>
          </a:p>
          <a:p>
            <a:pPr eaLnBrk="1" hangingPunct="1"/>
            <a:endParaRPr lang="en-US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 dirty="0" smtClean="0">
                <a:solidFill>
                  <a:schemeClr val="bg1"/>
                </a:solidFill>
              </a:rPr>
              <a:t>Выводы по анкетированию (1</a:t>
            </a:r>
            <a:r>
              <a:rPr lang="en-US" sz="3000" dirty="0" smtClean="0">
                <a:solidFill>
                  <a:schemeClr val="bg1"/>
                </a:solidFill>
              </a:rPr>
              <a:t>/3)</a:t>
            </a:r>
            <a:endParaRPr lang="ru-RU" sz="30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84784"/>
            <a:ext cx="8686800" cy="4595341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2500"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Уровень подготовки школьников значительно отличается.  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Окончившие физико-математическую школу имеют определённый уровень подготовки. (около 5-10 процентов учащихся).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Просматривается некоторый прогресс в методике преподавания.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В текущем году практически не было студентов, не изучавших в школе информатику.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 dirty="0" smtClean="0">
                <a:solidFill>
                  <a:schemeClr val="bg1"/>
                </a:solidFill>
              </a:rPr>
              <a:t>Выводы по анкетированию</a:t>
            </a:r>
            <a:r>
              <a:rPr lang="en-US" sz="3000" dirty="0" smtClean="0">
                <a:solidFill>
                  <a:schemeClr val="bg1"/>
                </a:solidFill>
              </a:rPr>
              <a:t>  </a:t>
            </a:r>
            <a:r>
              <a:rPr lang="en-US" sz="3000" dirty="0" smtClean="0">
                <a:solidFill>
                  <a:schemeClr val="bg1"/>
                </a:solidFill>
              </a:rPr>
              <a:t>(</a:t>
            </a:r>
            <a:r>
              <a:rPr lang="ru-RU" sz="3000" dirty="0" smtClean="0">
                <a:solidFill>
                  <a:schemeClr val="bg1"/>
                </a:solidFill>
              </a:rPr>
              <a:t>2</a:t>
            </a:r>
            <a:r>
              <a:rPr lang="en-US" sz="3000" dirty="0" smtClean="0">
                <a:solidFill>
                  <a:schemeClr val="bg1"/>
                </a:solidFill>
              </a:rPr>
              <a:t>/</a:t>
            </a:r>
            <a:r>
              <a:rPr lang="ru-RU" sz="3000" smtClean="0">
                <a:solidFill>
                  <a:schemeClr val="bg1"/>
                </a:solidFill>
              </a:rPr>
              <a:t>3</a:t>
            </a:r>
            <a:r>
              <a:rPr lang="en-US" sz="3000" smtClean="0">
                <a:solidFill>
                  <a:schemeClr val="bg1"/>
                </a:solidFill>
              </a:rPr>
              <a:t>)</a:t>
            </a:r>
            <a:endParaRPr lang="ru-RU" sz="30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84784"/>
            <a:ext cx="8686800" cy="4595341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85000" lnSpcReduction="20000"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У всех студентов имеются дома либо стационарные компьютеры, либо ноутбук наряду с планшетами. Смартфоны есть у всех. 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Относительно операционных систем ответить могут только некоторые учащиеся ( около 10-20 процентов).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В большинстве школ стали изучать язык программирования </a:t>
            </a:r>
            <a:r>
              <a:rPr lang="en-US" dirty="0" smtClean="0"/>
              <a:t>Pascal</a:t>
            </a:r>
            <a:r>
              <a:rPr lang="ru-RU" dirty="0" smtClean="0"/>
              <a:t>. На этот вопрос отвечают около 30 процентов учащихся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Что касается стандартных информационных технологий, то 40 процентов отвечают, что изучали, но оценка «владею на начальном уровне».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10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3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4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5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6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7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8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9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272</TotalTime>
  <Words>1570</Words>
  <Application>Microsoft Office PowerPoint</Application>
  <PresentationFormat>Экран (4:3)</PresentationFormat>
  <Paragraphs>151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Трек</vt:lpstr>
      <vt:lpstr>Опыт преподавания информатики в медицинском вузе </vt:lpstr>
      <vt:lpstr>Слайд 2</vt:lpstr>
      <vt:lpstr>Вводное анкетирование</vt:lpstr>
      <vt:lpstr>Вступительное анкетирование студентов</vt:lpstr>
      <vt:lpstr>Что можно оценить по ответам</vt:lpstr>
      <vt:lpstr>Ознакомительные вопросы анкеты</vt:lpstr>
      <vt:lpstr>вопросы оценки уровня знаний</vt:lpstr>
      <vt:lpstr>Выводы по анкетированию (1/3)</vt:lpstr>
      <vt:lpstr>Выводы по анкетированию  (2/3)</vt:lpstr>
      <vt:lpstr>Выводы по анкетированию  (3/3)</vt:lpstr>
      <vt:lpstr>Общие выводы, полученные по анкетированию и в ходе обучения</vt:lpstr>
      <vt:lpstr>Общие выводы (1/2)</vt:lpstr>
      <vt:lpstr>Общие выводы (2/2)</vt:lpstr>
      <vt:lpstr>Замечания и предложения по коррекции методики преподавания некоторых разделов информатики в школе</vt:lpstr>
      <vt:lpstr>Замечания, возникшие в ходе обучения</vt:lpstr>
      <vt:lpstr>Двоичное кодирование чисел</vt:lpstr>
      <vt:lpstr>Что нужно изменить (1/2)</vt:lpstr>
      <vt:lpstr>Что нужно изменить (2/2)</vt:lpstr>
      <vt:lpstr>Логические основы</vt:lpstr>
      <vt:lpstr>Определение алгоритма</vt:lpstr>
      <vt:lpstr>Слайд 21</vt:lpstr>
      <vt:lpstr>Слайд 22</vt:lpstr>
      <vt:lpstr>Слайд 23</vt:lpstr>
      <vt:lpstr>Слайд 24</vt:lpstr>
      <vt:lpstr>выводы</vt:lpstr>
      <vt:lpstr>Слайд 26</vt:lpstr>
      <vt:lpstr>Спасибо за внимание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Валерия</dc:creator>
  <cp:lastModifiedBy>Валерия</cp:lastModifiedBy>
  <cp:revision>37</cp:revision>
  <dcterms:created xsi:type="dcterms:W3CDTF">2017-04-09T19:45:01Z</dcterms:created>
  <dcterms:modified xsi:type="dcterms:W3CDTF">2017-05-07T13:41:07Z</dcterms:modified>
</cp:coreProperties>
</file>